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6"/>
  </p:notesMasterIdLst>
  <p:handoutMasterIdLst>
    <p:handoutMasterId r:id="rId57"/>
  </p:handoutMasterIdLst>
  <p:sldIdLst>
    <p:sldId id="256" r:id="rId2"/>
    <p:sldId id="257" r:id="rId3"/>
    <p:sldId id="259" r:id="rId4"/>
    <p:sldId id="316" r:id="rId5"/>
    <p:sldId id="269" r:id="rId6"/>
    <p:sldId id="260" r:id="rId7"/>
    <p:sldId id="270" r:id="rId8"/>
    <p:sldId id="318" r:id="rId9"/>
    <p:sldId id="320" r:id="rId10"/>
    <p:sldId id="319" r:id="rId11"/>
    <p:sldId id="317" r:id="rId12"/>
    <p:sldId id="327" r:id="rId13"/>
    <p:sldId id="261" r:id="rId14"/>
    <p:sldId id="321" r:id="rId15"/>
    <p:sldId id="266" r:id="rId16"/>
    <p:sldId id="273" r:id="rId17"/>
    <p:sldId id="278" r:id="rId18"/>
    <p:sldId id="275" r:id="rId19"/>
    <p:sldId id="274" r:id="rId20"/>
    <p:sldId id="279" r:id="rId21"/>
    <p:sldId id="280" r:id="rId22"/>
    <p:sldId id="281" r:id="rId23"/>
    <p:sldId id="287" r:id="rId24"/>
    <p:sldId id="289" r:id="rId25"/>
    <p:sldId id="291" r:id="rId26"/>
    <p:sldId id="294" r:id="rId27"/>
    <p:sldId id="296" r:id="rId28"/>
    <p:sldId id="295" r:id="rId29"/>
    <p:sldId id="288" r:id="rId30"/>
    <p:sldId id="293" r:id="rId31"/>
    <p:sldId id="290" r:id="rId32"/>
    <p:sldId id="292" r:id="rId33"/>
    <p:sldId id="32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326" r:id="rId52"/>
    <p:sldId id="267" r:id="rId53"/>
    <p:sldId id="297" r:id="rId54"/>
    <p:sldId id="302" r:id="rId55"/>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318"/>
            <p14:sldId id="320"/>
            <p14:sldId id="319"/>
            <p14:sldId id="317"/>
            <p14:sldId id="327"/>
          </p14:sldIdLst>
        </p14:section>
        <p14:section name="Analytical Model" id="{710D54E0-0A31-4FED-9C3C-8DAAE3577DC7}">
          <p14:sldIdLst>
            <p14:sldId id="261"/>
            <p14:sldId id="321"/>
            <p14:sldId id="266"/>
            <p14:sldId id="273"/>
            <p14:sldId id="278"/>
            <p14:sldId id="275"/>
            <p14:sldId id="274"/>
            <p14:sldId id="279"/>
            <p14:sldId id="280"/>
            <p14:sldId id="281"/>
            <p14:sldId id="287"/>
            <p14:sldId id="289"/>
            <p14:sldId id="291"/>
            <p14:sldId id="294"/>
            <p14:sldId id="296"/>
            <p14:sldId id="295"/>
            <p14:sldId id="288"/>
            <p14:sldId id="293"/>
            <p14:sldId id="290"/>
            <p14:sldId id="292"/>
            <p14:sldId id="32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326"/>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6295" autoAdjust="0"/>
  </p:normalViewPr>
  <p:slideViewPr>
    <p:cSldViewPr snapToGrid="0">
      <p:cViewPr varScale="1">
        <p:scale>
          <a:sx n="63" d="100"/>
          <a:sy n="63" d="100"/>
        </p:scale>
        <p:origin x="2430" y="72"/>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dLbls>
            <c:numFmt formatCode="#,##0.0000_);[Red]\(#,##0.0000\)" sourceLinked="0"/>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2025/7/1</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2025/7/1</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第三個情境是一種人且有</a:t>
            </a:r>
            <a:r>
              <a:rPr lang="en-US" altLang="zh-TW" dirty="0"/>
              <a:t>impatience</a:t>
            </a:r>
          </a:p>
          <a:p>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Scenario</a:t>
            </a:r>
            <a:r>
              <a:rPr lang="zh-TW" altLang="en-US" dirty="0"/>
              <a:t> </a:t>
            </a:r>
            <a:r>
              <a:rPr lang="en-US" altLang="zh-TW" dirty="0"/>
              <a:t>4</a:t>
            </a:r>
            <a:r>
              <a:rPr lang="zh-TW" altLang="en-US" dirty="0"/>
              <a:t>是兩種人且有</a:t>
            </a:r>
            <a:r>
              <a:rPr lang="en-US" altLang="zh-TW" dirty="0"/>
              <a:t>impatience</a:t>
            </a:r>
            <a:r>
              <a:rPr lang="zh-TW" altLang="en-US" dirty="0"/>
              <a:t>的情境</a:t>
            </a:r>
            <a:endParaRPr lang="en-US" altLang="zh-TW" dirty="0"/>
          </a:p>
          <a:p>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D13F2-5986-C567-52EB-9769BE06BCF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8C58597-0344-3AD6-F6F2-FDD7A9C4471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7094858D-2849-C9CA-C644-8864728E23B0}"/>
                  </a:ext>
                </a:extLst>
              </p:cNvPr>
              <p:cNvSpPr>
                <a:spLocks noGrp="1"/>
              </p:cNvSpPr>
              <p:nvPr>
                <p:ph type="body" idx="1"/>
              </p:nvPr>
            </p:nvSpPr>
            <p:spPr/>
            <p:txBody>
              <a:bodyPr/>
              <a:lstStyle/>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a:t>
                </a:r>
                <a:r>
                  <a:rPr lang="zh-TW" altLang="en-US" dirty="0"/>
                  <a:t>的上限會隨著</a:t>
                </a:r>
                <a:r>
                  <a:rPr lang="en-US" altLang="zh-TW" dirty="0"/>
                  <a:t>block q</a:t>
                </a:r>
                <a:r>
                  <a:rPr lang="zh-TW" altLang="en-US" dirty="0"/>
                  <a:t>的人數改變</a:t>
                </a:r>
                <a:endParaRPr lang="en-US" altLang="zh-TW" dirty="0"/>
              </a:p>
              <a:p>
                <a:r>
                  <a:rPr lang="zh-TW" altLang="en-US" dirty="0"/>
                  <a:t>如果</a:t>
                </a:r>
                <a:r>
                  <a:rPr lang="en-US" altLang="zh-TW" dirty="0"/>
                  <a:t>block q</a:t>
                </a:r>
                <a:r>
                  <a:rPr lang="zh-TW" altLang="en-US" dirty="0"/>
                  <a:t>的人數為</a:t>
                </a:r>
                <a:r>
                  <a:rPr lang="en-US" altLang="zh-TW" dirty="0"/>
                  <a:t>0</a:t>
                </a:r>
                <a:r>
                  <a:rPr lang="zh-TW" altLang="en-US" dirty="0"/>
                  <a:t>個人，那</a:t>
                </a:r>
                <a:r>
                  <a:rPr lang="en-US" altLang="zh-TW" dirty="0"/>
                  <a:t>customer q</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a:t>
                </a:r>
                <a:r>
                  <a:rPr lang="zh-TW" altLang="en-US" b="0" dirty="0"/>
                  <a:t>的人數不為</a:t>
                </a:r>
                <a:r>
                  <a:rPr lang="en-US" altLang="zh-TW" b="0" dirty="0"/>
                  <a:t>0</a:t>
                </a:r>
                <a:r>
                  <a:rPr lang="zh-TW" altLang="en-US" b="0" dirty="0"/>
                  <a:t>，那</a:t>
                </a:r>
                <a:r>
                  <a:rPr lang="en-US" altLang="zh-TW" b="0" dirty="0"/>
                  <a:t>customer q</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sc2 4</a:t>
                </a:r>
                <a:r>
                  <a:rPr lang="zh-TW" altLang="en-US" b="0" dirty="0"/>
                  <a:t>中，不論</a:t>
                </a:r>
                <a:r>
                  <a:rPr lang="en-US" altLang="zh-TW" b="0" dirty="0"/>
                  <a:t>block q</a:t>
                </a:r>
                <a:r>
                  <a:rPr lang="zh-TW" altLang="en-US" b="0" dirty="0"/>
                  <a:t>中有沒有人，</a:t>
                </a:r>
                <a:r>
                  <a:rPr lang="en-US" altLang="zh-TW" b="0" dirty="0"/>
                  <a:t>customer q</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a:t>
                </a:r>
                <a:r>
                  <a:rPr lang="en-US" altLang="zh-TW" b="0" dirty="0"/>
                  <a:t>channel</a:t>
                </a:r>
                <a:r>
                  <a:rPr lang="zh-TW" altLang="en-US" b="0" dirty="0"/>
                  <a:t>為</a:t>
                </a:r>
                <a:r>
                  <a:rPr lang="en-US" altLang="zh-TW" b="0" dirty="0"/>
                  <a:t>ON</a:t>
                </a:r>
                <a:r>
                  <a:rPr lang="zh-TW" altLang="en-US" b="0" dirty="0"/>
                  <a:t>狀態的時候，所有的動作</a:t>
                </a:r>
                <a:r>
                  <a:rPr lang="en-US" altLang="zh-TW" b="0" dirty="0"/>
                  <a:t>(</a:t>
                </a:r>
                <a:r>
                  <a:rPr lang="zh-TW" altLang="en-US" b="0" dirty="0"/>
                  <a:t>包含</a:t>
                </a:r>
                <a:r>
                  <a:rPr lang="en-US" altLang="zh-TW" b="0" dirty="0" err="1"/>
                  <a:t>arrvl</a:t>
                </a:r>
                <a:r>
                  <a:rPr lang="en-US" altLang="zh-TW" b="0" dirty="0"/>
                  <a:t>, </a:t>
                </a:r>
                <a:r>
                  <a:rPr lang="en-US" altLang="zh-TW" b="0" dirty="0" err="1"/>
                  <a:t>blgen</a:t>
                </a:r>
                <a:r>
                  <a:rPr lang="en-US" altLang="zh-TW" b="0" dirty="0"/>
                  <a:t>, consensus, </a:t>
                </a:r>
                <a:r>
                  <a:rPr lang="en-US" altLang="zh-TW" b="0" dirty="0" err="1"/>
                  <a:t>impat</a:t>
                </a:r>
                <a:r>
                  <a:rPr lang="en-US" altLang="zh-TW" b="0" dirty="0"/>
                  <a:t>)</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a:extLst>
              <a:ext uri="{FF2B5EF4-FFF2-40B4-BE49-F238E27FC236}">
                <a16:creationId xmlns:a16="http://schemas.microsoft.com/office/drawing/2014/main" id="{660903B3-E6A6-C47C-B6F3-2EAA85FF3AD5}"/>
              </a:ext>
            </a:extLst>
          </p:cNvPr>
          <p:cNvSpPr>
            <a:spLocks noGrp="1"/>
          </p:cNvSpPr>
          <p:nvPr>
            <p:ph type="sldNum" sz="quarter" idx="5"/>
          </p:nvPr>
        </p:nvSpPr>
        <p:spPr/>
        <p:txBody>
          <a:bodyPr/>
          <a:lstStyle/>
          <a:p>
            <a:fld id="{A8B1DB68-DA2F-485E-BF37-2158D2F609CB}" type="slidenum">
              <a:rPr lang="zh-TW" altLang="en-US" smtClean="0"/>
              <a:t>12</a:t>
            </a:fld>
            <a:endParaRPr lang="zh-TW" altLang="en-US" dirty="0"/>
          </a:p>
        </p:txBody>
      </p:sp>
    </p:spTree>
    <p:extLst>
      <p:ext uri="{BB962C8B-B14F-4D97-AF65-F5344CB8AC3E}">
        <p14:creationId xmlns:p14="http://schemas.microsoft.com/office/powerpoint/2010/main" val="2691369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a:t>
                </a:r>
                <a:endParaRPr lang="en-US" altLang="zh-TW" dirty="0"/>
              </a:p>
              <a:p>
                <a:r>
                  <a:rPr lang="zh-TW" altLang="en-US" dirty="0"/>
                  <a:t>第</a:t>
                </a:r>
                <a:r>
                  <a:rPr lang="en-US" altLang="zh-TW" dirty="0"/>
                  <a:t>2~5</a:t>
                </a:r>
                <a:r>
                  <a:rPr lang="zh-TW" altLang="en-US" dirty="0"/>
                  <a:t>點的</a:t>
                </a:r>
                <a:r>
                  <a:rPr lang="en-US" altLang="zh-TW" dirty="0"/>
                  <a:t>block generation</a:t>
                </a:r>
                <a:r>
                  <a:rPr lang="zh-TW" altLang="en-US" dirty="0"/>
                  <a:t>，</a:t>
                </a:r>
                <a:r>
                  <a:rPr lang="en-US" altLang="zh-TW" dirty="0"/>
                  <a:t>consensus</a:t>
                </a:r>
                <a:r>
                  <a:rPr lang="zh-TW" altLang="en-US" dirty="0"/>
                  <a:t>，</a:t>
                </a:r>
                <a:r>
                  <a:rPr lang="en-US" altLang="zh-TW" dirty="0"/>
                  <a:t>impatience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14:m>
                  <m:oMath xmlns:m="http://schemas.openxmlformats.org/officeDocument/2006/math">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oMath>
                </a14:m>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是系統轉換速率，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14:m>
                  <m:oMath xmlns:m="http://schemas.openxmlformats.org/officeDocument/2006/math">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b="0" i="1" dirty="0" smtClean="0">
                        <a:latin typeface="Cambria Math" panose="02040503050406030204" pitchFamily="18" charset="0"/>
                      </a:rPr>
                      <m:t>𝑗</m:t>
                    </m:r>
                    <m:r>
                      <a:rPr lang="en-US" altLang="zh-TW" b="0" i="1" dirty="0" smtClean="0">
                        <a:latin typeface="Cambria Math" panose="02040503050406030204" pitchFamily="18" charset="0"/>
                      </a:rPr>
                      <m:t>=</m:t>
                    </m:r>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i="1" dirty="0" smtClean="0">
                        <a:latin typeface="Cambria Math" panose="02040503050406030204" pitchFamily="18" charset="0"/>
                      </a:rPr>
                      <m:t>𝑥</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r>
                      <a:rPr lang="en-US" altLang="zh-TW" b="0" i="1" dirty="0" smtClean="0">
                        <a:latin typeface="Cambria Math" panose="02040503050406030204" pitchFamily="18" charset="0"/>
                      </a:rPr>
                      <m:t>=1</m:t>
                    </m:r>
                  </m:oMath>
                </a14:m>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是系統轉換速率，兩種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a:t>
                </a:r>
                <a:r>
                  <a:rPr lang="zh-TW" altLang="en-US" b="1" i="0" dirty="0">
                    <a:latin typeface="+mj-lt"/>
                  </a:rPr>
                  <a:t>迭代演算法</a:t>
                </a:r>
                <a:r>
                  <a:rPr lang="zh-TW" altLang="en-US" dirty="0"/>
                  <a:t>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的絕對直平方的總合開根號小於錯誤率，則結束迭代。若不是，則回到第二步驟繼續收斂。</a:t>
                </a:r>
                <a:endParaRPr lang="en-US" altLang="zh-TW" dirty="0"/>
              </a:p>
              <a:p>
                <a:endParaRPr lang="en-US" altLang="zh-TW" dirty="0"/>
              </a:p>
              <a:p>
                <a:r>
                  <a:rPr lang="zh-TW" altLang="en-US" dirty="0"/>
                  <a:t>在我們所觀察到的</a:t>
                </a:r>
                <a:r>
                  <a:rPr lang="en-US" altLang="zh-TW" dirty="0"/>
                  <a:t>case</a:t>
                </a:r>
                <a:r>
                  <a:rPr lang="zh-TW" altLang="en-US" dirty="0"/>
                  <a:t>都有收斂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en-US" altLang="zh-TW" dirty="0"/>
              <a:t>block</a:t>
            </a:r>
            <a:r>
              <a:rPr lang="zh-TW" altLang="en-US" dirty="0"/>
              <a:t> </a:t>
            </a:r>
            <a:r>
              <a:rPr lang="en-US" altLang="zh-TW" dirty="0"/>
              <a:t>queue</a:t>
            </a:r>
            <a:r>
              <a:rPr lang="zh-TW" altLang="en-US" dirty="0"/>
              <a:t>中有該優先權的人時的機率乘人數累加</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第二三項是</a:t>
                </a:r>
                <a:r>
                  <a:rPr lang="en-US" altLang="zh-TW" dirty="0"/>
                  <a:t>block queue</a:t>
                </a:r>
                <a:r>
                  <a:rPr lang="zh-TW" altLang="en-US" dirty="0"/>
                  <a:t>中有高或低優先權的人時，高低優先權相加為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的比例加權</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14:m>
                  <m:oMath xmlns:m="http://schemas.openxmlformats.org/officeDocument/2006/math">
                    <m:sSub>
                      <m:sSubPr>
                        <m:ctrlPr>
                          <a:rPr lang="zh-TW" altLang="zh-TW" sz="1200" i="1" smtClean="0">
                            <a:latin typeface="Cambria Math" panose="02040503050406030204" pitchFamily="18" charset="0"/>
                          </a:rPr>
                        </m:ctrlPr>
                      </m:sSubPr>
                      <m:e>
                        <m:r>
                          <a:rPr lang="en-US" altLang="zh-TW" sz="1200" i="1">
                            <a:latin typeface="Cambria Math" panose="02040503050406030204" pitchFamily="18" charset="0"/>
                          </a:rPr>
                          <m:t>𝜇</m:t>
                        </m:r>
                      </m:e>
                      <m:sub>
                        <m:sSub>
                          <m:sSubPr>
                            <m:ctrlPr>
                              <a:rPr lang="zh-TW" altLang="zh-TW" sz="1200" i="1">
                                <a:latin typeface="Cambria Math" panose="02040503050406030204" pitchFamily="18" charset="0"/>
                              </a:rPr>
                            </m:ctrlPr>
                          </m:sSubPr>
                          <m:e>
                            <m:r>
                              <a:rPr lang="en-US" altLang="zh-TW" sz="1200" i="1">
                                <a:latin typeface="Cambria Math" panose="02040503050406030204" pitchFamily="18" charset="0"/>
                              </a:rPr>
                              <m:t>2</m:t>
                            </m:r>
                          </m:e>
                          <m:sub>
                            <m:r>
                              <a:rPr lang="en-US" altLang="zh-TW" sz="1200" i="1">
                                <a:latin typeface="Cambria Math" panose="02040503050406030204" pitchFamily="18" charset="0"/>
                              </a:rPr>
                              <m:t>𝐻</m:t>
                            </m:r>
                          </m:sub>
                        </m:sSub>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r>
                  <a:rPr lang="en-US" altLang="zh-TW" sz="1200" i="0">
                    <a:latin typeface="Cambria Math" panose="02040503050406030204" pitchFamily="18" charset="0"/>
                  </a:rPr>
                  <a:t>𝜇</a:t>
                </a:r>
                <a:r>
                  <a:rPr lang="zh-TW" altLang="zh-TW" sz="1200" i="0">
                    <a:latin typeface="Cambria Math" panose="02040503050406030204" pitchFamily="18" charset="0"/>
                  </a:rPr>
                  <a:t>_(</a:t>
                </a:r>
                <a:r>
                  <a:rPr lang="en-US" altLang="zh-TW" sz="1200" i="0">
                    <a:latin typeface="Cambria Math" panose="02040503050406030204" pitchFamily="18" charset="0"/>
                  </a:rPr>
                  <a:t>2</a:t>
                </a:r>
                <a:r>
                  <a:rPr lang="zh-TW" altLang="zh-TW" sz="1200" i="0">
                    <a:latin typeface="Cambria Math" panose="02040503050406030204" pitchFamily="18" charset="0"/>
                  </a:rPr>
                  <a:t>_</a:t>
                </a:r>
                <a:r>
                  <a:rPr lang="en-US" altLang="zh-TW" sz="1200" i="0">
                    <a:latin typeface="Cambria Math" panose="02040503050406030204" pitchFamily="18" charset="0"/>
                  </a:rPr>
                  <a:t>𝐻 </a:t>
                </a:r>
                <a:r>
                  <a:rPr lang="zh-TW" altLang="zh-TW" sz="1200" i="0">
                    <a:latin typeface="Cambria Math" panose="02040503050406030204" pitchFamily="18" charset="0"/>
                  </a:rPr>
                  <a:t>)</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a:t>
                </a:r>
                <a:r>
                  <a:rPr lang="en-US" altLang="zh-TW" dirty="0"/>
                  <a:t>impatience</a:t>
                </a:r>
                <a:r>
                  <a:rPr lang="zh-TW" altLang="en-US" dirty="0"/>
                  <a:t>的情形下顧客在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我們的系</a:t>
                </a:r>
                <a:r>
                  <a:rPr lang="zh-TW" altLang="en-US" dirty="0"/>
                  <a:t>統的效能取決於 </a:t>
                </a:r>
                <a:r>
                  <a:rPr lang="en-US" altLang="zh-TW" dirty="0"/>
                  <a:t>effective arrival rate</a:t>
                </a:r>
                <a:r>
                  <a:rPr lang="zh-TW" altLang="en-US" dirty="0"/>
                  <a:t>與</a:t>
                </a:r>
                <a:r>
                  <a:rPr lang="en-US" altLang="zh-TW" dirty="0"/>
                  <a:t>effective service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與進入系統後</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65398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比較第一和第三個</a:t>
                </a:r>
                <a:r>
                  <a:rPr lang="en-US" altLang="zh-TW" dirty="0"/>
                  <a:t>scenario</a:t>
                </a:r>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的結果 黑色，藍色</a:t>
                </a:r>
                <a:endParaRPr lang="en-US" altLang="zh-TW" dirty="0"/>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下降趨勢</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呈現平行</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無關，也和</a:t>
                </a:r>
                <a:r>
                  <a:rPr lang="en-US" altLang="zh-TW" b="0" dirty="0"/>
                  <a:t>impatience</a:t>
                </a:r>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r>
                  <a:rPr lang="zh-TW" altLang="en-US" dirty="0"/>
                  <a:t>上升後飽和</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之前就離開系統，使平均人數降低</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上升後飽和</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dirty="0"/>
                  <a:t>黑色少了</a:t>
                </a:r>
                <a:r>
                  <a:rPr lang="en-US" altLang="zh-TW" dirty="0"/>
                  <a:t>impatience rate</a:t>
                </a:r>
                <a:r>
                  <a:rPr lang="zh-TW" altLang="en-US" dirty="0"/>
                  <a:t>所以飽和在比較高的位置</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下降趨勢</a:t>
                </a:r>
                <a:endParaRPr lang="en-US" altLang="zh-TW" baseline="0" dirty="0"/>
              </a:p>
              <a:p>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zh-TW" altLang="en-US" baseline="0" dirty="0"/>
                  <a:t>降低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藍色下降趨勢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比較第二和第四個</a:t>
                </a:r>
                <a:r>
                  <a:rPr lang="en-US" altLang="zh-TW" dirty="0"/>
                  <a:t>scenario</a:t>
                </a:r>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的結果 黑色，藍色，黃色，綠色</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整體、</a:t>
                </a:r>
                <a:r>
                  <a:rPr lang="en-US" altLang="zh-TW" dirty="0"/>
                  <a:t>LP</a:t>
                </a:r>
                <a:r>
                  <a:rPr lang="zh-TW" altLang="en-US" dirty="0"/>
                  <a:t>下降趨勢明顯，</a:t>
                </a:r>
                <a:r>
                  <a:rPr lang="en-US" altLang="zh-TW" dirty="0"/>
                  <a:t>HP</a:t>
                </a:r>
                <a:r>
                  <a:rPr lang="zh-TW" altLang="en-US" dirty="0"/>
                  <a:t>平滑下降</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zh-TW" altLang="en-US" baseline="0" dirty="0"/>
                  <a:t>差距來自於優先權使</a:t>
                </a:r>
                <a:r>
                  <a:rPr lang="en-US" altLang="zh-TW" baseline="0" dirty="0"/>
                  <a:t>HP</a:t>
                </a:r>
                <a:r>
                  <a:rPr lang="zh-TW" altLang="en-US" baseline="0" dirty="0"/>
                  <a:t>可以更快進</a:t>
                </a:r>
                <a:r>
                  <a:rPr lang="en-US" altLang="zh-TW" baseline="0" dirty="0"/>
                  <a:t>block q</a:t>
                </a:r>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a:t>
                </a:r>
                <a:r>
                  <a:rPr lang="zh-TW" altLang="en-US" dirty="0"/>
                  <a:t> 全部都水平</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與</a:t>
                </a:r>
                <a:r>
                  <a:rPr lang="en-US" altLang="zh-TW" b="0" dirty="0"/>
                  <a:t>impatience</a:t>
                </a:r>
                <a:r>
                  <a:rPr lang="zh-TW" altLang="en-US" b="0" dirty="0"/>
                  <a:t>無關</a:t>
                </a:r>
                <a:endParaRPr lang="en-US" altLang="zh-TW" b="0" dirty="0"/>
              </a:p>
              <a:p>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他是一組設計良好的協議構成的機制，能夠讓不同技術架構的區塊鏈彼此連接與互通。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緩慢上升</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較少人是因為有優先權，還有更快的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，也導致</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緩慢上升</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dirty="0"/>
              </a:p>
              <a:p>
                <a:r>
                  <a:rPr lang="zh-TW" altLang="en-US" dirty="0"/>
                  <a:t>黑色少了</a:t>
                </a:r>
                <a:r>
                  <a:rPr lang="en-US" altLang="zh-TW" dirty="0"/>
                  <a:t>impatience rate</a:t>
                </a:r>
                <a:r>
                  <a:rPr lang="zh-TW" altLang="en-US" dirty="0"/>
                  <a:t>所以飽和在比較高的位置</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黑色下降趨勢，其餘下降後在</a:t>
                </a:r>
                <a14:m>
                  <m:oMath xmlns:m="http://schemas.openxmlformats.org/officeDocument/2006/math">
                    <m:r>
                      <a:rPr lang="en-US" altLang="zh-TW" b="0" i="1" baseline="0" smtClean="0">
                        <a:latin typeface="Cambria Math" panose="02040503050406030204" pitchFamily="18" charset="0"/>
                      </a:rPr>
                      <m:t>𝑏</m:t>
                    </m:r>
                    <m:r>
                      <a:rPr lang="en-US" altLang="zh-TW" b="0" i="1" baseline="0" smtClean="0">
                        <a:latin typeface="Cambria Math" panose="02040503050406030204" pitchFamily="18" charset="0"/>
                      </a:rPr>
                      <m:t>=7</m:t>
                    </m:r>
                  </m:oMath>
                </a14:m>
                <a:r>
                  <a:rPr lang="zh-TW" altLang="en-US" baseline="0" dirty="0"/>
                  <a:t>上升</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被擋住的機率就越低，但</a:t>
                </a:r>
                <a14:m>
                  <m:oMath xmlns:m="http://schemas.openxmlformats.org/officeDocument/2006/math">
                    <m:r>
                      <a:rPr lang="en-US" altLang="zh-TW" i="1" baseline="0" dirty="0" smtClean="0">
                        <a:latin typeface="Cambria Math" panose="02040503050406030204" pitchFamily="18" charset="0"/>
                      </a:rPr>
                      <m:t>𝑏</m:t>
                    </m:r>
                  </m:oMath>
                </a14:m>
                <a:r>
                  <a:rPr lang="zh-TW" altLang="en-US" i="0" baseline="0" dirty="0">
                    <a:latin typeface="+mj-lt"/>
                  </a:rPr>
                  <a:t>越大</a:t>
                </a:r>
                <a:r>
                  <a:rPr lang="zh-TW" altLang="en-US" b="0" i="0" baseline="0" dirty="0">
                    <a:latin typeface="+mj-lt"/>
                  </a:rPr>
                  <a:t>越容易使</a:t>
                </a:r>
                <a14:m>
                  <m:oMath xmlns:m="http://schemas.openxmlformats.org/officeDocument/2006/math">
                    <m:r>
                      <a:rPr lang="en-US" altLang="zh-TW" b="0" i="1" baseline="0" smtClean="0">
                        <a:latin typeface="Cambria Math" panose="02040503050406030204" pitchFamily="18" charset="0"/>
                      </a:rPr>
                      <m:t>𝑁</m:t>
                    </m:r>
                    <m:r>
                      <a:rPr lang="en-US" altLang="zh-TW" b="0" i="1" baseline="0" smtClean="0">
                        <a:latin typeface="Cambria Math" panose="02040503050406030204" pitchFamily="18" charset="0"/>
                      </a:rPr>
                      <m:t>−</m:t>
                    </m:r>
                    <m:r>
                      <a:rPr lang="en-US" altLang="zh-TW" b="0" i="1" baseline="0" smtClean="0">
                        <a:latin typeface="Cambria Math" panose="02040503050406030204" pitchFamily="18" charset="0"/>
                      </a:rPr>
                      <m:t>𝑏</m:t>
                    </m:r>
                  </m:oMath>
                </a14:m>
                <a:r>
                  <a:rPr lang="zh-TW" altLang="en-US" baseline="0" dirty="0"/>
                  <a:t>變態小導致</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zh-TW" altLang="en-US" baseline="0" dirty="0"/>
                  <a:t>上升</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整體與</a:t>
                </a:r>
                <a:r>
                  <a:rPr lang="en-US" altLang="zh-TW" dirty="0"/>
                  <a:t>LP</a:t>
                </a:r>
                <a:r>
                  <a:rPr lang="zh-TW" altLang="en-US" dirty="0"/>
                  <a:t>下降趨勢，</a:t>
                </a:r>
                <a:r>
                  <a:rPr lang="en-US" altLang="zh-TW" dirty="0"/>
                  <a:t>HP</a:t>
                </a:r>
                <a:r>
                  <a:rPr lang="zh-TW" altLang="en-US" dirty="0"/>
                  <a:t>緩慢下降</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r>
                  <a:rPr lang="zh-TW" altLang="en-US" b="0" i="0" dirty="0">
                    <a:latin typeface="Cambria Math" panose="02040503050406030204" pitchFamily="18" charset="0"/>
                  </a:rPr>
                  <a:t>差距來自於優先權優勢</a:t>
                </a:r>
                <a:endParaRPr lang="en-US" altLang="zh-TW" b="0" i="0"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en-US" altLang="zh-TW" b="0" i="0" dirty="0">
                  <a:latin typeface="Cambria Math" panose="02040503050406030204" pitchFamily="18" charset="0"/>
                </a:endParaRP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r>
                  <a:rPr lang="zh-TW" altLang="en-US" b="0" i="0" baseline="0" dirty="0">
                    <a:latin typeface="Cambria Math" panose="02040503050406030204" pitchFamily="18" charset="0"/>
                  </a:rPr>
                  <a:t>調整</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endParaRPr lang="en-US" altLang="zh-TW" b="0" i="0" baseline="0" dirty="0">
                  <a:latin typeface="Cambria Math" panose="02040503050406030204" pitchFamily="18" charset="0"/>
                </a:endParaRPr>
              </a:p>
              <a:p>
                <a:endParaRPr lang="en-US" altLang="zh-TW" b="0" i="0" baseline="0" dirty="0">
                  <a:latin typeface="Cambria Math" panose="02040503050406030204" pitchFamily="18" charset="0"/>
                </a:endParaRPr>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𝑐</m:t>
                        </m:r>
                      </m:sub>
                    </m:sSub>
                  </m:oMath>
                </a14:m>
                <a:r>
                  <a:rPr lang="en-US" altLang="zh-TW" baseline="0" dirty="0"/>
                  <a:t>:</a:t>
                </a:r>
                <a:r>
                  <a:rPr lang="zh-TW" altLang="en-US" baseline="0" dirty="0"/>
                  <a:t> 下降趨勢</a:t>
                </a:r>
                <a:endParaRPr lang="en-US" altLang="zh-TW" baseline="0" dirty="0"/>
              </a:p>
              <a:p>
                <a:r>
                  <a:rPr lang="zh-TW" altLang="en-US" baseline="0" dirty="0"/>
                  <a:t>在</a:t>
                </a:r>
                <a:r>
                  <a:rPr lang="en-US" altLang="zh-TW" baseline="0" dirty="0"/>
                  <a:t>customer q</a:t>
                </a:r>
                <a:r>
                  <a:rPr lang="zh-TW" altLang="en-US" baseline="0" dirty="0"/>
                  <a:t>中等待的人隨著</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r>
                  <a:rPr lang="zh-TW" altLang="en-US" baseline="0" dirty="0"/>
                  <a:t>上升邊少</a:t>
                </a:r>
                <a:endParaRPr lang="en-US" altLang="zh-TW" baseline="0" dirty="0"/>
              </a:p>
              <a:p>
                <a:r>
                  <a:rPr lang="en-US" altLang="zh-TW" baseline="0" dirty="0"/>
                  <a:t>HP</a:t>
                </a:r>
                <a:r>
                  <a:rPr lang="zh-TW" altLang="en-US" baseline="0" dirty="0"/>
                  <a:t>有優先權優勢</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𝑏</m:t>
                        </m:r>
                      </m:sub>
                    </m:sSub>
                  </m:oMath>
                </a14:m>
                <a:r>
                  <a:rPr lang="en-US" altLang="zh-TW" baseline="0" dirty="0"/>
                  <a:t>:</a:t>
                </a:r>
                <a:r>
                  <a:rPr lang="en-US" altLang="zh-TW" dirty="0"/>
                  <a:t>HP</a:t>
                </a:r>
                <a:r>
                  <a:rPr lang="zh-TW" altLang="en-US" dirty="0"/>
                  <a:t>與</a:t>
                </a:r>
                <a:r>
                  <a:rPr lang="en-US" altLang="zh-TW" dirty="0"/>
                  <a:t>LP</a:t>
                </a:r>
                <a:r>
                  <a:rPr lang="zh-TW" altLang="en-US" dirty="0"/>
                  <a:t>水平，由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𝛾</m:t>
                    </m:r>
                  </m:oMath>
                </a14:m>
                <a:r>
                  <a:rPr lang="zh-TW" altLang="en-US" b="0" dirty="0"/>
                  <a:t>無關</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但整體微微上升，</a:t>
                </a:r>
                <a:r>
                  <a:rPr lang="en-US" altLang="zh-TW" dirty="0"/>
                  <a:t>HP</a:t>
                </a:r>
                <a:r>
                  <a:rPr lang="zh-TW" altLang="en-US" dirty="0"/>
                  <a:t>不容易進入</a:t>
                </a:r>
                <a:r>
                  <a:rPr lang="en-US" altLang="zh-TW" dirty="0"/>
                  <a:t>block queue</a:t>
                </a:r>
                <a:r>
                  <a:rPr lang="zh-TW" altLang="en-US" dirty="0"/>
                  <a:t>，較慢的</a:t>
                </a:r>
                <a:r>
                  <a:rPr lang="en-US" altLang="zh-TW" dirty="0"/>
                  <a:t>LP</a:t>
                </a:r>
                <a:r>
                  <a:rPr lang="zh-TW" altLang="en-US" dirty="0"/>
                  <a:t>的比例上升</a:t>
                </a:r>
                <a:endParaRPr lang="en-US" altLang="zh-TW" dirty="0"/>
              </a:p>
              <a:p>
                <a:endParaRPr lang="en-US" altLang="zh-TW" b="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𝐿</m:t>
                        </m:r>
                      </m:e>
                      <m:sub>
                        <m:r>
                          <a:rPr lang="en-US" altLang="zh-TW" b="0" i="1" baseline="0" smtClean="0">
                            <a:latin typeface="Cambria Math" panose="02040503050406030204" pitchFamily="18" charset="0"/>
                          </a:rPr>
                          <m:t>𝑏</m:t>
                        </m:r>
                      </m:sub>
                    </m:sSub>
                  </m:oMath>
                </a14:m>
                <a:r>
                  <a:rPr lang="en-US" altLang="zh-TW" baseline="0" dirty="0"/>
                  <a:t>: </a:t>
                </a:r>
                <a:r>
                  <a:rPr lang="zh-TW" altLang="en-US" baseline="0" dirty="0"/>
                  <a:t>整體、</a:t>
                </a:r>
                <a:r>
                  <a:rPr lang="en-US" altLang="zh-TW" baseline="0" dirty="0"/>
                  <a:t>HP</a:t>
                </a:r>
                <a:r>
                  <a:rPr lang="zh-TW" altLang="en-US" baseline="0" dirty="0"/>
                  <a:t>下降，</a:t>
                </a:r>
                <a:r>
                  <a:rPr lang="en-US" altLang="zh-TW" baseline="0" dirty="0"/>
                  <a:t>HP</a:t>
                </a:r>
                <a:r>
                  <a:rPr lang="zh-TW" altLang="en-US" baseline="0" dirty="0"/>
                  <a:t>的人</a:t>
                </a:r>
                <a:r>
                  <a:rPr lang="en-US" altLang="zh-TW" baseline="0" dirty="0"/>
                  <a:t>impatience</a:t>
                </a:r>
                <a:r>
                  <a:rPr lang="zh-TW" altLang="en-US" baseline="0" dirty="0"/>
                  <a:t>掉之後釋放空間給</a:t>
                </a:r>
                <a:r>
                  <a:rPr lang="en-US" altLang="zh-TW" baseline="0" dirty="0"/>
                  <a:t>LP</a:t>
                </a:r>
                <a:r>
                  <a:rPr lang="zh-TW" altLang="en-US" baseline="0" dirty="0"/>
                  <a:t>的人</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latin typeface="+mn-lt"/>
                    <a:ea typeface="+mn-ea"/>
                    <a:cs typeface="+mn-cs"/>
                  </a:rPr>
                  <a:t>使</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r>
                  <a:rPr lang="zh-TW" altLang="en-US" baseline="0" dirty="0"/>
                  <a:t>，導致</a:t>
                </a:r>
                <a:r>
                  <a:rPr lang="en-US" altLang="zh-TW" baseline="0" dirty="0"/>
                  <a:t>LP</a:t>
                </a:r>
                <a:r>
                  <a:rPr lang="zh-TW" altLang="en-US" baseline="0" dirty="0"/>
                  <a:t>上升</a:t>
                </a:r>
                <a:endParaRPr lang="en-US" altLang="zh-TW" sz="1200" b="0" i="0" kern="1200" dirty="0">
                  <a:solidFill>
                    <a:schemeClr val="tx1"/>
                  </a:solidFill>
                  <a:latin typeface="+mn-lt"/>
                  <a:ea typeface="+mn-ea"/>
                  <a:cs typeface="+mn-cs"/>
                </a:endParaRPr>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𝑇</m:t>
                        </m:r>
                      </m:e>
                      <m:sub>
                        <m:r>
                          <a:rPr lang="en-US" altLang="zh-TW" b="0" i="1" baseline="0" smtClean="0">
                            <a:latin typeface="Cambria Math" panose="02040503050406030204" pitchFamily="18" charset="0"/>
                          </a:rPr>
                          <m:t>h</m:t>
                        </m:r>
                      </m:sub>
                    </m:sSub>
                  </m:oMath>
                </a14:m>
                <a:r>
                  <a:rPr lang="en-US" altLang="zh-TW" baseline="0" dirty="0"/>
                  <a:t>:</a:t>
                </a:r>
                <a:r>
                  <a:rPr lang="zh-TW" altLang="en-US" baseline="0" dirty="0"/>
                  <a:t> 整體、</a:t>
                </a:r>
                <a:r>
                  <a:rPr lang="en-US" altLang="zh-TW" baseline="0" dirty="0"/>
                  <a:t>HP</a:t>
                </a:r>
                <a:r>
                  <a:rPr lang="zh-TW" altLang="en-US" baseline="0" dirty="0"/>
                  <a:t>下降，因為</a:t>
                </a:r>
                <a:r>
                  <a:rPr lang="en-US" altLang="zh-TW" baseline="0" dirty="0"/>
                  <a:t>HP</a:t>
                </a:r>
                <a:r>
                  <a:rPr lang="zh-TW" altLang="en-US" baseline="0" dirty="0"/>
                  <a:t>的人更容易</a:t>
                </a:r>
                <a:r>
                  <a:rPr lang="en-US" altLang="zh-TW" baseline="0" dirty="0"/>
                  <a:t>impatience</a:t>
                </a:r>
                <a:r>
                  <a:rPr lang="zh-TW" altLang="en-US" baseline="0" dirty="0"/>
                  <a:t>掉系統</a:t>
                </a:r>
                <a:r>
                  <a:rPr lang="zh-TW" altLang="en-US" sz="1100" baseline="0" dirty="0"/>
                  <a:t>，不容易完成服務</a:t>
                </a:r>
                <a:endParaRPr lang="en-US" altLang="zh-TW" sz="1100" baseline="0" dirty="0"/>
              </a:p>
              <a:p>
                <a:r>
                  <a:rPr lang="zh-TW" altLang="en-US" sz="1100" baseline="0" dirty="0"/>
                  <a:t>釋放出的系統容量使</a:t>
                </a:r>
                <a:r>
                  <a:rPr lang="en-US" altLang="zh-TW" sz="1100" baseline="0" dirty="0"/>
                  <a:t>LP</a:t>
                </a:r>
                <a:r>
                  <a:rPr lang="zh-TW" altLang="en-US" sz="1100" baseline="0" dirty="0"/>
                  <a:t>有更多容量去服務</a:t>
                </a:r>
                <a:r>
                  <a:rPr lang="zh-TW" altLang="en-US" baseline="0" dirty="0"/>
                  <a:t>，就使</a:t>
                </a:r>
                <a:r>
                  <a:rPr lang="en-US" altLang="zh-TW" baseline="0" dirty="0"/>
                  <a:t>LP</a:t>
                </a:r>
                <a:r>
                  <a:rPr lang="zh-TW" altLang="en-US" baseline="0" dirty="0"/>
                  <a:t>上升</a:t>
                </a:r>
                <a:endParaRPr lang="en-US" altLang="zh-TW" b="0" i="1" dirty="0">
                  <a:latin typeface="Cambria Math" panose="02040503050406030204" pitchFamily="18" charset="0"/>
                </a:endParaRPr>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en-US" altLang="zh-TW" baseline="0" dirty="0"/>
                  <a:t>:</a:t>
                </a:r>
                <a:r>
                  <a:rPr lang="zh-TW" altLang="en-US" baseline="0" dirty="0"/>
                  <a:t>下降趨勢</a:t>
                </a:r>
                <a:endParaRPr lang="en-US" altLang="zh-TW" baseline="0" dirty="0"/>
              </a:p>
              <a:p>
                <a:r>
                  <a:rPr lang="en-US" altLang="zh-TW" baseline="0" dirty="0"/>
                  <a:t>customer q</a:t>
                </a:r>
                <a:r>
                  <a:rPr lang="zh-TW" altLang="en-US" baseline="0" dirty="0"/>
                  <a:t>中人數減少，不容易被</a:t>
                </a:r>
                <a:r>
                  <a:rPr lang="en-US" altLang="zh-TW" baseline="0" dirty="0"/>
                  <a:t>block</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差距來自於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𝑖𝑚</m:t>
                        </m:r>
                      </m:sub>
                    </m:sSub>
                  </m:oMath>
                </a14:m>
                <a:r>
                  <a:rPr lang="en-US" altLang="zh-TW" baseline="0" dirty="0"/>
                  <a:t>: HP</a:t>
                </a:r>
                <a:r>
                  <a:rPr lang="zh-TW" altLang="en-US" baseline="0" dirty="0"/>
                  <a:t>急遽上升，整體微幅上升，</a:t>
                </a:r>
                <a:r>
                  <a:rPr lang="en-US" altLang="zh-TW" baseline="0" dirty="0"/>
                  <a:t>LP</a:t>
                </a:r>
                <a:r>
                  <a:rPr lang="zh-TW" altLang="en-US" baseline="0" dirty="0"/>
                  <a:t>微幅下較</a:t>
                </a:r>
                <a:endParaRPr lang="en-US" altLang="zh-TW" baseline="0" dirty="0"/>
              </a:p>
              <a:p>
                <a:r>
                  <a:rPr lang="en-US" altLang="zh-TW" baseline="0" dirty="0"/>
                  <a:t>HP</a:t>
                </a:r>
                <a:r>
                  <a:rPr lang="zh-TW" altLang="en-US" baseline="0" dirty="0"/>
                  <a:t>上升合理，</a:t>
                </a:r>
                <a:r>
                  <a:rPr lang="en-US" altLang="zh-TW" baseline="0" dirty="0"/>
                  <a:t>LP</a:t>
                </a:r>
                <a:r>
                  <a:rPr lang="zh-TW" altLang="en-US" baseline="0" dirty="0"/>
                  <a:t>是因為比</a:t>
                </a:r>
                <a:r>
                  <a:rPr lang="en-US" altLang="zh-TW" baseline="0" dirty="0"/>
                  <a:t>HP</a:t>
                </a:r>
                <a:r>
                  <a:rPr lang="zh-TW" altLang="en-US" baseline="0" dirty="0"/>
                  <a:t>更容易被服務到，更容易被打包進</a:t>
                </a:r>
                <a:r>
                  <a:rPr lang="en-US" altLang="zh-TW" baseline="0" dirty="0"/>
                  <a:t>block</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Cambria Math" panose="02040503050406030204" pitchFamily="18" charset="0"/>
                  </a:rPr>
                  <a:t>拉幾個有趣的圖</a:t>
                </a:r>
                <a:endParaRPr lang="en-US" altLang="zh-TW" b="0" i="0"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會呈現水平狀，因為他們只受到</a:t>
                </a:r>
                <a:r>
                  <a:rPr lang="en-US" altLang="zh-TW" dirty="0"/>
                  <a:t>consensus</a:t>
                </a:r>
                <a:r>
                  <a:rPr lang="en-US" altLang="zh-TW" baseline="0" dirty="0"/>
                  <a:t> rate</a:t>
                </a:r>
                <a:r>
                  <a:rPr lang="zh-TW" altLang="en-US" baseline="0" dirty="0"/>
                  <a:t>的影響</a:t>
                </a:r>
                <a:endParaRPr lang="en-US" altLang="zh-TW" baseline="0" dirty="0"/>
              </a:p>
              <a:p>
                <a:r>
                  <a:rPr lang="zh-TW" altLang="en-US" dirty="0"/>
                  <a:t>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的影響，速度較快的</a:t>
                </a:r>
                <a:r>
                  <a:rPr lang="en-US" altLang="zh-TW" dirty="0"/>
                  <a:t>HP</a:t>
                </a:r>
                <a:r>
                  <a:rPr lang="zh-TW" altLang="en-US" dirty="0"/>
                  <a:t>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zh-TW" altLang="en-US" b="0" dirty="0"/>
                  <a:t>當</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先呈現上升後飽和的趨勢</a:t>
                </a:r>
                <a:endParaRPr lang="en-US" altLang="zh-TW" sz="1200" b="0" i="0" kern="1200" dirty="0">
                  <a:solidFill>
                    <a:schemeClr val="tx1"/>
                  </a:solidFill>
                  <a:latin typeface="+mn-lt"/>
                  <a:ea typeface="+mn-ea"/>
                  <a:cs typeface="+mn-cs"/>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中，隨著</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先呈現上升後飽和的趨勢</a:t>
                </a:r>
                <a:endParaRPr lang="en-US" altLang="zh-TW" b="0" i="0" dirty="0">
                  <a:latin typeface="+mj-lt"/>
                </a:endParaRPr>
              </a:p>
              <a:p>
                <a:r>
                  <a:rPr lang="en-US" altLang="zh-TW" b="0" i="0" dirty="0">
                    <a:latin typeface="+mj-lt"/>
                  </a:rPr>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b="0" i="0" dirty="0">
                    <a:latin typeface="+mj-lt"/>
                  </a:rPr>
                  <a:t>一開始會隨著</a:t>
                </a:r>
                <a14:m>
                  <m:oMath xmlns:m="http://schemas.openxmlformats.org/officeDocument/2006/math">
                    <m:r>
                      <a:rPr lang="en-US" altLang="zh-TW" b="0" i="1" dirty="0" smtClean="0">
                        <a:latin typeface="Cambria Math" panose="02040503050406030204" pitchFamily="18" charset="0"/>
                      </a:rPr>
                      <m:t>𝑏</m:t>
                    </m:r>
                  </m:oMath>
                </a14:m>
                <a:r>
                  <a:rPr lang="zh-TW" altLang="en-US" b="0" i="0" dirty="0">
                    <a:latin typeface="+mj-lt"/>
                  </a:rPr>
                  <a:t>的增加往下降，但到一定程度後會反彈並上升</a:t>
                </a:r>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r>
                  <a:rPr lang="zh-TW" altLang="en-US" b="0"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b="0" dirty="0"/>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後，除了</a:t>
                </a:r>
                <a:r>
                  <a:rPr lang="en-US" altLang="zh-TW" dirty="0"/>
                  <a:t>HP</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zh-TW" altLang="en-US" dirty="0"/>
                  <a:t>以外幾乎所有的</a:t>
                </a:r>
                <a:r>
                  <a:rPr lang="en-US" altLang="zh-TW" dirty="0"/>
                  <a:t>performance measure</a:t>
                </a:r>
                <a:r>
                  <a:rPr lang="zh-TW" altLang="en-US" dirty="0"/>
                  <a:t>中都可以看到效能提升</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第三點是擴展不耐煩模型，例如共識時間過長也會造成無耐性行為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a:t>
            </a:r>
            <a:r>
              <a:rPr lang="en-US" altLang="zh-TW" dirty="0"/>
              <a:t>block generation rate</a:t>
            </a:r>
            <a:r>
              <a:rPr lang="zh-TW" altLang="en-US" dirty="0"/>
              <a:t>所影響的系統效能表現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中，提出了一個具有共識的區塊鏈交易系統，實現多鏈互通，提供了實務上的跨鏈傳輸系統模型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50</a:t>
            </a:fld>
            <a:endParaRPr lang="zh-TW" altLang="en-US"/>
          </a:p>
        </p:txBody>
      </p:sp>
    </p:spTree>
    <p:extLst>
      <p:ext uri="{BB962C8B-B14F-4D97-AF65-F5344CB8AC3E}">
        <p14:creationId xmlns:p14="http://schemas.microsoft.com/office/powerpoint/2010/main" val="1939799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年由中本聰首次提出此觀念，近幾年發展成為</a:t>
            </a:r>
            <a:r>
              <a:rPr lang="zh-TW" altLang="en-US" b="1" dirty="0"/>
              <a:t>數位信任</a:t>
            </a:r>
            <a:r>
              <a:rPr lang="zh-TW" altLang="en-US" dirty="0"/>
              <a:t>和</a:t>
            </a:r>
            <a:r>
              <a:rPr lang="zh-TW" altLang="en-US" b="1" dirty="0"/>
              <a:t>去中心化系統</a:t>
            </a:r>
            <a:r>
              <a:rPr lang="zh-TW" altLang="en-US" dirty="0"/>
              <a:t>的核心基礎</a:t>
            </a:r>
            <a:endParaRPr lang="en-US" altLang="zh-TW" dirty="0"/>
          </a:p>
          <a:p>
            <a:r>
              <a:rPr lang="zh-TW" altLang="en-US" dirty="0"/>
              <a:t>他的</a:t>
            </a:r>
            <a:r>
              <a:rPr lang="zh-TW" altLang="en-US" b="1" dirty="0"/>
              <a:t>去中心化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1925725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53</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我的系統中有兩個串連的</a:t>
            </a:r>
            <a:r>
              <a:rPr lang="en-US" altLang="zh-TW" dirty="0"/>
              <a:t>q</a:t>
            </a:r>
            <a:r>
              <a:rPr lang="zh-TW" altLang="en-US" dirty="0"/>
              <a:t>，第一個是</a:t>
            </a:r>
            <a:r>
              <a:rPr lang="en-US" altLang="zh-TW" dirty="0"/>
              <a:t>customer q</a:t>
            </a:r>
            <a:r>
              <a:rPr lang="zh-TW" altLang="en-US" dirty="0"/>
              <a:t>，第二個是</a:t>
            </a:r>
            <a:r>
              <a:rPr lang="en-US" altLang="zh-TW" dirty="0"/>
              <a:t>block q</a:t>
            </a:r>
          </a:p>
          <a:p>
            <a:r>
              <a:rPr lang="zh-TW" altLang="en-US" dirty="0"/>
              <a:t>顧客進入系統中會首先在</a:t>
            </a:r>
            <a:r>
              <a:rPr lang="en-US" altLang="zh-TW" dirty="0"/>
              <a:t>customer q</a:t>
            </a:r>
            <a:r>
              <a:rPr lang="zh-TW" altLang="en-US" dirty="0"/>
              <a:t>中等待被打包成為一個</a:t>
            </a:r>
            <a:r>
              <a:rPr lang="en-US" altLang="zh-TW" dirty="0"/>
              <a:t>block</a:t>
            </a:r>
          </a:p>
          <a:p>
            <a:r>
              <a:rPr lang="zh-TW" altLang="en-US" dirty="0"/>
              <a:t>當顧客被打包進</a:t>
            </a:r>
            <a:r>
              <a:rPr lang="en-US" altLang="zh-TW" dirty="0"/>
              <a:t>block q</a:t>
            </a:r>
            <a:r>
              <a:rPr lang="zh-TW" altLang="en-US" dirty="0"/>
              <a:t>後會在這裡面進行</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開關機制，在</a:t>
            </a:r>
            <a:r>
              <a:rPr lang="en-US" altLang="zh-TW" dirty="0"/>
              <a:t>ON</a:t>
            </a:r>
            <a:r>
              <a:rPr lang="zh-TW" altLang="en-US" dirty="0"/>
              <a:t>期間可以進行</a:t>
            </a:r>
            <a:r>
              <a:rPr lang="en-US" altLang="zh-TW" dirty="0"/>
              <a:t>~~</a:t>
            </a:r>
            <a:r>
              <a:rPr lang="zh-TW" altLang="en-US" dirty="0"/>
              <a:t>等行為，</a:t>
            </a:r>
            <a:r>
              <a:rPr lang="en-US" altLang="zh-TW" dirty="0"/>
              <a:t>OFF</a:t>
            </a:r>
            <a:r>
              <a:rPr lang="zh-TW" altLang="en-US" dirty="0"/>
              <a:t>期間只可以進行</a:t>
            </a:r>
            <a:r>
              <a:rPr lang="en-US" altLang="zh-TW" dirty="0"/>
              <a:t>~~</a:t>
            </a:r>
            <a:r>
              <a:rPr lang="zh-TW" altLang="en-US" dirty="0"/>
              <a:t>等行為。</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第一種情境是一種人且沒有</a:t>
            </a:r>
            <a:r>
              <a:rPr lang="en-US" altLang="zh-TW" dirty="0"/>
              <a:t>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第二種情境是兩種人且沒有</a:t>
            </a:r>
            <a:r>
              <a:rPr lang="en-US" altLang="zh-TW" dirty="0"/>
              <a:t>impatience</a:t>
            </a:r>
          </a:p>
          <a:p>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35166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7/1/2025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7/1/2025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7/1/2025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7/1/2025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7/1/2025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7/1/2025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7/1/2025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7/1/2025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7/1/2025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7/1/2025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7/1/2025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3465469F-E5A1-42CD-8A1F-2E0109767E29}"/>
              </a:ext>
            </a:extLst>
          </p:cNvPr>
          <p:cNvSpPr txBox="1"/>
          <p:nvPr/>
        </p:nvSpPr>
        <p:spPr>
          <a:xfrm>
            <a:off x="850899" y="1382476"/>
            <a:ext cx="4296309"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8" name="標題 1">
            <a:extLst>
              <a:ext uri="{FF2B5EF4-FFF2-40B4-BE49-F238E27FC236}">
                <a16:creationId xmlns:a16="http://schemas.microsoft.com/office/drawing/2014/main" id="{75F86326-6F73-4C92-B0E5-A25E82E9D93D}"/>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3</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8300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5" name="文字方塊 24">
            <a:extLst>
              <a:ext uri="{FF2B5EF4-FFF2-40B4-BE49-F238E27FC236}">
                <a16:creationId xmlns:a16="http://schemas.microsoft.com/office/drawing/2014/main" id="{4AE17793-F1EE-462F-98F5-555A6EBE8312}"/>
              </a:ext>
            </a:extLst>
          </p:cNvPr>
          <p:cNvSpPr txBox="1"/>
          <p:nvPr/>
        </p:nvSpPr>
        <p:spPr>
          <a:xfrm>
            <a:off x="850899" y="1382476"/>
            <a:ext cx="4012477"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2" name="標題 1">
            <a:extLst>
              <a:ext uri="{FF2B5EF4-FFF2-40B4-BE49-F238E27FC236}">
                <a16:creationId xmlns:a16="http://schemas.microsoft.com/office/drawing/2014/main" id="{3F30EF24-9D1C-476A-802B-DC8C7DEAFB49}"/>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4</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24467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9693D-2BA6-DA58-3EDC-BEA08F91D3D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EBEE927-BD9F-EA52-1E9A-3C4D87390D04}"/>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6B751674-79E6-2B76-FC10-EF503B31D7D1}"/>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26" name="圖片 25">
            <a:extLst>
              <a:ext uri="{FF2B5EF4-FFF2-40B4-BE49-F238E27FC236}">
                <a16:creationId xmlns:a16="http://schemas.microsoft.com/office/drawing/2014/main" id="{F5A57FA7-0863-3E25-19AF-07330AAE6E1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6FECA2B3-F8D4-40AC-DA42-10A7055D52DD}"/>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1E14F1E1-DEC4-7B62-F093-6FCF6AB08BF8}"/>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7851E1AA-C122-73E3-224B-A55761BA603E}"/>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CD849FBD-CE91-A63D-52F7-424D509BB3C0}"/>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9BB1D6DD-4290-35FF-CE40-4B8A7EBA1153}"/>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56FB6056-1A97-79B0-EE4B-961656A2A050}"/>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27E1B413-2B66-C1C9-2A0C-35AE77508C62}"/>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085A779E-1275-2800-B4BE-AB44F009E6AA}"/>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C93E5212-4985-6DB4-E5E4-2C97C592A911}"/>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82470D20-36B4-1264-1C15-0B01C908C21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E04C85F-A16A-155A-DFCA-20A74FDC21F5}"/>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BB89242C-9046-8AB8-22F5-4674DB470260}"/>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1B06A5DF-194A-DE35-B6F2-BF302403E7DD}"/>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EB23BE59-2CB7-23B4-E76E-5A3D7F6B6075}"/>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007DC1C3-28D9-9786-23DA-DB01AA67E65C}"/>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BF18130D-B646-FE08-E4E8-D73A788706FD}"/>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36E53C6A-164A-9BBE-622B-57C3864712A0}"/>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0013C948-D49B-3A36-9686-52340A66823E}"/>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778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solidFill>
                          <a:schemeClr val="tx1">
                            <a:lumMod val="75000"/>
                            <a:lumOff val="25000"/>
                          </a:schemeClr>
                        </a:solidFill>
                        <a:latin typeface="Cambria Math" panose="02040503050406030204" pitchFamily="18" charset="0"/>
                      </a:rPr>
                      <m:t>𝒊</m:t>
                    </m:r>
                    <m:r>
                      <a:rPr lang="en-US" altLang="zh-TW" sz="2400" b="1" i="1">
                        <a:solidFill>
                          <a:schemeClr val="tx1">
                            <a:lumMod val="75000"/>
                            <a:lumOff val="25000"/>
                          </a:schemeClr>
                        </a:solidFill>
                        <a:latin typeface="Cambria Math" panose="02040503050406030204" pitchFamily="18" charset="0"/>
                      </a:rPr>
                      <m:t>, </m:t>
                    </m:r>
                    <m:r>
                      <a:rPr lang="en-US" altLang="zh-TW" sz="2400" b="1" i="1">
                        <a:solidFill>
                          <a:schemeClr val="tx1">
                            <a:lumMod val="75000"/>
                            <a:lumOff val="25000"/>
                          </a:schemeClr>
                        </a:solidFill>
                        <a:latin typeface="Cambria Math" panose="02040503050406030204" pitchFamily="18" charset="0"/>
                      </a:rPr>
                      <m:t>𝒙</m:t>
                    </m:r>
                    <m:r>
                      <a:rPr lang="en-US" altLang="zh-TW" sz="2400" b="1" i="1">
                        <a:solidFill>
                          <a:schemeClr val="tx1">
                            <a:lumMod val="75000"/>
                            <a:lumOff val="25000"/>
                          </a:schemeClr>
                        </a:solidFill>
                        <a:latin typeface="Cambria Math" panose="02040503050406030204" pitchFamily="18" charset="0"/>
                      </a:rPr>
                      <m:t>, </m:t>
                    </m:r>
                    <m:r>
                      <a:rPr lang="en-US" altLang="zh-TW" sz="2400" b="1" i="1" smtClean="0">
                        <a:solidFill>
                          <a:schemeClr val="tx1">
                            <a:lumMod val="75000"/>
                            <a:lumOff val="25000"/>
                          </a:schemeClr>
                        </a:solidFill>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channel</a:t>
                </a:r>
                <a:r>
                  <a:rPr lang="en-US" altLang="zh-TW" sz="2000" dirty="0">
                    <a:solidFill>
                      <a:schemeClr val="tx1">
                        <a:lumMod val="75000"/>
                        <a:lumOff val="25000"/>
                      </a:schemeClr>
                    </a:solidFill>
                  </a:rPr>
                  <a:t>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18</a:t>
            </a:fld>
            <a:endParaRPr lang="en-US" dirty="0"/>
          </a:p>
        </p:txBody>
      </p:sp>
      <p:pic>
        <p:nvPicPr>
          <p:cNvPr id="1026" name="Picture 2">
            <a:extLst>
              <a:ext uri="{FF2B5EF4-FFF2-40B4-BE49-F238E27FC236}">
                <a16:creationId xmlns:a16="http://schemas.microsoft.com/office/drawing/2014/main" id="{BED1FABB-DB93-4860-8BE4-E7EE6536CD17}"/>
              </a:ext>
            </a:extLst>
          </p:cNvPr>
          <p:cNvPicPr>
            <a:picLocks noChangeAspect="1" noChangeArrowheads="1"/>
          </p:cNvPicPr>
          <p:nvPr/>
        </p:nvPicPr>
        <p:blipFill>
          <a:blip r:embed="rId4"/>
          <a:srcRect/>
          <a:stretch/>
        </p:blipFill>
        <p:spPr bwMode="auto">
          <a:xfrm>
            <a:off x="850899" y="1978542"/>
            <a:ext cx="43910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49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a:t>
                </a:r>
                <a:r>
                  <a:rPr lang="en-US" altLang="zh-TW" sz="2000" dirty="0">
                    <a:solidFill>
                      <a:schemeClr val="tx1">
                        <a:lumMod val="75000"/>
                        <a:lumOff val="25000"/>
                      </a:schemeClr>
                    </a:solidFill>
                  </a:rPr>
                  <a:t>channel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21</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089660" y="1896275"/>
            <a:ext cx="4682490" cy="4123524"/>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64502"/>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64502"/>
                <a:ext cx="10907486" cy="4136636"/>
              </a:xfrm>
              <a:blipFill>
                <a:blip r:embed="rId3"/>
                <a:stretch>
                  <a:fillRect l="-615" r="-20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33</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021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Protocol-based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892034098"/>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scenario 4</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a:t>
                </a:r>
                <a:r>
                  <a:rPr lang="en-US" altLang="zh-TW" sz="2400">
                    <a:ea typeface="新細明體" panose="02020500000000000000" pitchFamily="18" charset="-120"/>
                  </a:rPr>
                  <a:t>(in all scenarios)</a:t>
                </a: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r>
                  <a:rPr lang="en-US" altLang="zh-TW" sz="2400" kern="100" dirty="0">
                    <a:effectLst/>
                    <a:ea typeface="Cambria Math" panose="02040503050406030204" pitchFamily="18" charset="0"/>
                  </a:rPr>
                  <a:t>Increasing </a:t>
                </a:r>
                <a14:m>
                  <m:oMath xmlns:m="http://schemas.openxmlformats.org/officeDocument/2006/math">
                    <m:sSub>
                      <m:sSubPr>
                        <m:ctrlPr>
                          <a:rPr lang="en-US" altLang="zh-TW" sz="2400" b="0" i="1" kern="100" smtClean="0">
                            <a:effectLst/>
                            <a:latin typeface="Cambria Math" panose="02040503050406030204" pitchFamily="18" charset="0"/>
                            <a:ea typeface="Cambria Math" panose="02040503050406030204" pitchFamily="18" charset="0"/>
                          </a:rPr>
                        </m:ctrlPr>
                      </m:sSubPr>
                      <m:e>
                        <m:r>
                          <a:rPr lang="en-US" altLang="zh-TW" sz="2400" b="0" i="1" kern="100" smtClean="0">
                            <a:effectLst/>
                            <a:latin typeface="Cambria Math" panose="02040503050406030204" pitchFamily="18" charset="0"/>
                            <a:ea typeface="Cambria Math" panose="02040503050406030204" pitchFamily="18" charset="0"/>
                          </a:rPr>
                          <m:t>𝜆</m:t>
                        </m:r>
                      </m:e>
                      <m:sub>
                        <m:r>
                          <a:rPr lang="en-US" altLang="zh-TW" sz="2400" b="0" i="1" kern="100" smtClean="0">
                            <a:effectLst/>
                            <a:latin typeface="Cambria Math" panose="02040503050406030204" pitchFamily="18" charset="0"/>
                            <a:ea typeface="Cambria Math" panose="02040503050406030204" pitchFamily="18" charset="0"/>
                          </a:rPr>
                          <m:t>𝐻</m:t>
                        </m:r>
                      </m:sub>
                    </m:sSub>
                  </m:oMath>
                </a14:m>
                <a:r>
                  <a:rPr lang="en-US" altLang="zh-TW" sz="2400" b="0" i="0" kern="100" dirty="0">
                    <a:effectLst/>
                    <a:latin typeface="+mj-lt"/>
                    <a:ea typeface="Cambria Math" panose="02040503050406030204" pitchFamily="18" charset="0"/>
                  </a:rPr>
                  <a:t>,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t="-945" r="-1395" b="-330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waiting time until departure.</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taking account of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blockchain transaction system</a:t>
            </a:r>
            <a:r>
              <a:rPr lang="zh-TW" altLang="en-US" dirty="0"/>
              <a:t> </a:t>
            </a:r>
            <a:r>
              <a:rPr lang="en-US" altLang="zh-TW" dirty="0"/>
              <a:t>with </a:t>
            </a:r>
            <a:r>
              <a:rPr lang="en-US" altLang="zh-TW" dirty="0">
                <a:solidFill>
                  <a:schemeClr val="accent3"/>
                </a:solidFill>
              </a:rPr>
              <a:t>consensus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729222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54</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a:xfrm>
            <a:off x="850900" y="379494"/>
            <a:ext cx="5879684" cy="1188720"/>
          </a:xfrm>
        </p:spPr>
        <p:txBody>
          <a:bodyPr/>
          <a:lstStyle/>
          <a:p>
            <a:r>
              <a:rPr lang="en-US" altLang="zh-TW" dirty="0"/>
              <a:t>System Model</a:t>
            </a:r>
            <a:endParaRPr lang="zh-TW" altLang="en-US" sz="2800"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 with partial batch</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
        <p:nvSpPr>
          <p:cNvPr id="13" name="文字方塊 12">
            <a:extLst>
              <a:ext uri="{FF2B5EF4-FFF2-40B4-BE49-F238E27FC236}">
                <a16:creationId xmlns:a16="http://schemas.microsoft.com/office/drawing/2014/main" id="{C9B860DB-CBEA-423A-B82C-1DE6CC46161C}"/>
              </a:ext>
            </a:extLst>
          </p:cNvPr>
          <p:cNvSpPr txBox="1"/>
          <p:nvPr/>
        </p:nvSpPr>
        <p:spPr>
          <a:xfrm>
            <a:off x="850899" y="1382476"/>
            <a:ext cx="4792664"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標題 1">
            <a:extLst>
              <a:ext uri="{FF2B5EF4-FFF2-40B4-BE49-F238E27FC236}">
                <a16:creationId xmlns:a16="http://schemas.microsoft.com/office/drawing/2014/main" id="{8B13B69F-DC3E-492B-888E-CDDD42785F77}"/>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1</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948195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440BFC25-9521-4458-822F-383A780A80C8}"/>
              </a:ext>
            </a:extLst>
          </p:cNvPr>
          <p:cNvSpPr txBox="1"/>
          <p:nvPr/>
        </p:nvSpPr>
        <p:spPr>
          <a:xfrm>
            <a:off x="850899" y="1382476"/>
            <a:ext cx="4464051"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1" name="標題 1">
            <a:extLst>
              <a:ext uri="{FF2B5EF4-FFF2-40B4-BE49-F238E27FC236}">
                <a16:creationId xmlns:a16="http://schemas.microsoft.com/office/drawing/2014/main" id="{4CE26150-1FFA-4D28-8581-0F7C76015CAB}"/>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2</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6511974"/>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3611</TotalTime>
  <Words>5541</Words>
  <Application>Microsoft Office PowerPoint</Application>
  <PresentationFormat>寬螢幕</PresentationFormat>
  <Paragraphs>770</Paragraphs>
  <Slides>54</Slides>
  <Notes>53</Notes>
  <HiddenSlides>4</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54</vt:i4>
      </vt:variant>
    </vt:vector>
  </HeadingPairs>
  <TitlesOfParts>
    <vt:vector size="63" baseType="lpstr">
      <vt:lpstr>標楷體</vt:lpstr>
      <vt:lpstr>Arial</vt:lpstr>
      <vt:lpstr>Calibri</vt:lpstr>
      <vt:lpstr>Calibri Light</vt:lpstr>
      <vt:lpstr>Cambria Math</vt:lpstr>
      <vt:lpstr>Franklin Gothic Book</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 – Scenario 1</vt:lpstr>
      <vt:lpstr>System Model – Scenario 2</vt:lpstr>
      <vt:lpstr>System Model – Scenario 3</vt:lpstr>
      <vt:lpstr>System Model – Scenario 4</vt:lpstr>
      <vt:lpstr>System Model</vt:lpstr>
      <vt:lpstr>Outline</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vt:lpstr>
      <vt:lpstr>Numerical Result  –scenario 4</vt:lpstr>
      <vt:lpstr>Numerical Result  –scenario 4</vt:lpstr>
      <vt:lpstr>Numerical Result  - scenario 4</vt:lpstr>
      <vt:lpstr>Outline</vt:lpstr>
      <vt:lpstr>Conclusion</vt:lpstr>
      <vt:lpstr>Conclusion</vt:lpstr>
      <vt:lpstr>Future Work</vt:lpstr>
      <vt:lpstr>Thank you for listening</vt:lpstr>
      <vt:lpstr>Motivation</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怡翔 蔡</cp:lastModifiedBy>
  <cp:revision>147</cp:revision>
  <cp:lastPrinted>2025-06-24T04:58:13Z</cp:lastPrinted>
  <dcterms:created xsi:type="dcterms:W3CDTF">2025-06-17T05:44:59Z</dcterms:created>
  <dcterms:modified xsi:type="dcterms:W3CDTF">2025-07-01T09:49:41Z</dcterms:modified>
</cp:coreProperties>
</file>